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1" r:id="rId6"/>
    <p:sldId id="260" r:id="rId7"/>
    <p:sldId id="26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AABCC-F611-4D1E-AF17-BFE9BD43C69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302389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ABCC-F611-4D1E-AF17-BFE9BD43C69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253002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ABCC-F611-4D1E-AF17-BFE9BD43C69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81040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AABCC-F611-4D1E-AF17-BFE9BD43C69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421840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AABCC-F611-4D1E-AF17-BFE9BD43C69D}" type="datetimeFigureOut">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154389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AABCC-F611-4D1E-AF17-BFE9BD43C69D}"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21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AABCC-F611-4D1E-AF17-BFE9BD43C69D}" type="datetimeFigureOut">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129940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AABCC-F611-4D1E-AF17-BFE9BD43C69D}" type="datetimeFigureOut">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257886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AABCC-F611-4D1E-AF17-BFE9BD43C69D}" type="datetimeFigureOut">
              <a:rPr lang="en-US" smtClean="0"/>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333330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ABCC-F611-4D1E-AF17-BFE9BD43C69D}"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2117252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AABCC-F611-4D1E-AF17-BFE9BD43C69D}" type="datetimeFigureOut">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198C19-063D-41DC-986A-F097102CADAC}" type="slidenum">
              <a:rPr lang="en-US" smtClean="0"/>
              <a:t>‹#›</a:t>
            </a:fld>
            <a:endParaRPr lang="en-US"/>
          </a:p>
        </p:txBody>
      </p:sp>
    </p:spTree>
    <p:extLst>
      <p:ext uri="{BB962C8B-B14F-4D97-AF65-F5344CB8AC3E}">
        <p14:creationId xmlns:p14="http://schemas.microsoft.com/office/powerpoint/2010/main" val="2156970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FF00"/>
            </a:gs>
            <a:gs pos="77000">
              <a:schemeClr val="accent1">
                <a:lumMod val="45000"/>
                <a:lumOff val="55000"/>
              </a:schemeClr>
            </a:gs>
            <a:gs pos="88000">
              <a:schemeClr val="accent1">
                <a:lumMod val="45000"/>
                <a:lumOff val="55000"/>
              </a:schemeClr>
            </a:gs>
            <a:gs pos="100000">
              <a:srgbClr val="0000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AABCC-F611-4D1E-AF17-BFE9BD43C69D}" type="datetimeFigureOut">
              <a:rPr lang="en-US" smtClean="0"/>
              <a:t>4/28/2016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98C19-063D-41DC-986A-F097102CADAC}" type="slidenum">
              <a:rPr lang="en-US" smtClean="0"/>
              <a:t>‹#›</a:t>
            </a:fld>
            <a:endParaRPr lang="en-US"/>
          </a:p>
        </p:txBody>
      </p:sp>
    </p:spTree>
    <p:extLst>
      <p:ext uri="{BB962C8B-B14F-4D97-AF65-F5344CB8AC3E}">
        <p14:creationId xmlns:p14="http://schemas.microsoft.com/office/powerpoint/2010/main" val="120502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effectLst/>
                <a:latin typeface="Mongolian Baiti" panose="03000500000000000000" pitchFamily="66" charset="0"/>
                <a:cs typeface="Mongolian Baiti" panose="03000500000000000000" pitchFamily="66" charset="0"/>
              </a:rPr>
              <a:t>Feeding the Living </a:t>
            </a:r>
            <a:br>
              <a:rPr lang="en-US" sz="7200" dirty="0" smtClean="0">
                <a:effectLst/>
                <a:latin typeface="Mongolian Baiti" panose="03000500000000000000" pitchFamily="66" charset="0"/>
                <a:cs typeface="Mongolian Baiti" panose="03000500000000000000" pitchFamily="66" charset="0"/>
              </a:rPr>
            </a:br>
            <a:r>
              <a:rPr lang="en-US" sz="7200" dirty="0" smtClean="0">
                <a:effectLst/>
                <a:latin typeface="Mongolian Baiti" panose="03000500000000000000" pitchFamily="66" charset="0"/>
                <a:cs typeface="Mongolian Baiti" panose="03000500000000000000" pitchFamily="66" charset="0"/>
              </a:rPr>
              <a:t>Body &amp; Soul:</a:t>
            </a:r>
            <a:endParaRPr lang="en-US" sz="7200" dirty="0">
              <a:effectLst/>
              <a:latin typeface="Mongolian Baiti" panose="03000500000000000000" pitchFamily="66" charset="0"/>
              <a:cs typeface="Mongolian Baiti" panose="03000500000000000000" pitchFamily="66" charset="0"/>
            </a:endParaRPr>
          </a:p>
        </p:txBody>
      </p:sp>
      <p:sp>
        <p:nvSpPr>
          <p:cNvPr id="3" name="Subtitle 2"/>
          <p:cNvSpPr>
            <a:spLocks noGrp="1"/>
          </p:cNvSpPr>
          <p:nvPr>
            <p:ph type="subTitle" idx="1"/>
          </p:nvPr>
        </p:nvSpPr>
        <p:spPr/>
        <p:txBody>
          <a:bodyPr>
            <a:noAutofit/>
          </a:bodyPr>
          <a:lstStyle/>
          <a:p>
            <a:r>
              <a:rPr lang="en-US" sz="4000" i="1" dirty="0" smtClean="0">
                <a:latin typeface="Mongolian Baiti" panose="03000500000000000000" pitchFamily="66" charset="0"/>
                <a:cs typeface="Mongolian Baiti" panose="03000500000000000000" pitchFamily="66" charset="0"/>
              </a:rPr>
              <a:t>Rocket Fuel </a:t>
            </a:r>
            <a:br>
              <a:rPr lang="en-US" sz="4000" i="1" dirty="0" smtClean="0">
                <a:latin typeface="Mongolian Baiti" panose="03000500000000000000" pitchFamily="66" charset="0"/>
                <a:cs typeface="Mongolian Baiti" panose="03000500000000000000" pitchFamily="66" charset="0"/>
              </a:rPr>
            </a:br>
            <a:r>
              <a:rPr lang="en-US" sz="4000" i="1" dirty="0" smtClean="0">
                <a:latin typeface="Mongolian Baiti" panose="03000500000000000000" pitchFamily="66" charset="0"/>
                <a:cs typeface="Mongolian Baiti" panose="03000500000000000000" pitchFamily="66" charset="0"/>
              </a:rPr>
              <a:t>for your Super Hero &amp; Genius Self</a:t>
            </a:r>
          </a:p>
          <a:p>
            <a:endParaRPr lang="en-US" sz="4000" dirty="0" smtClean="0">
              <a:latin typeface="MV Boli" panose="02000500030200090000" pitchFamily="2" charset="0"/>
              <a:cs typeface="MV Boli" panose="02000500030200090000" pitchFamily="2" charset="0"/>
            </a:endParaRPr>
          </a:p>
          <a:p>
            <a:endParaRPr lang="en-US" sz="4000" dirty="0">
              <a:latin typeface="MV Boli" panose="02000500030200090000" pitchFamily="2" charset="0"/>
              <a:cs typeface="MV Boli" panose="02000500030200090000" pitchFamily="2" charset="0"/>
            </a:endParaRPr>
          </a:p>
          <a:p>
            <a:r>
              <a:rPr lang="en-US" sz="4000" dirty="0" smtClean="0">
                <a:latin typeface="MV Boli" panose="02000500030200090000" pitchFamily="2" charset="0"/>
                <a:cs typeface="MV Boli" panose="02000500030200090000" pitchFamily="2" charset="0"/>
              </a:rPr>
              <a:t>AhhhMuse, </a:t>
            </a:r>
            <a:r>
              <a:rPr lang="en-US" sz="4000" dirty="0" err="1" smtClean="0">
                <a:latin typeface="MV Boli" panose="02000500030200090000" pitchFamily="2" charset="0"/>
                <a:cs typeface="MV Boli" panose="02000500030200090000" pitchFamily="2" charset="0"/>
              </a:rPr>
              <a:t>Inc</a:t>
            </a:r>
            <a:endParaRPr lang="en-US" sz="40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41705807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panose="03000500000000000000" pitchFamily="66" charset="0"/>
                <a:cs typeface="Mongolian Baiti" panose="03000500000000000000" pitchFamily="66" charset="0"/>
              </a:rPr>
              <a:t>A Revolutionary Guide to Supporting Ourselves</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2202287"/>
            <a:ext cx="10515600" cy="3974676"/>
          </a:xfrm>
        </p:spPr>
        <p:txBody>
          <a:bodyPr>
            <a:normAutofit/>
          </a:bodyPr>
          <a:lstStyle/>
          <a:p>
            <a:r>
              <a:rPr lang="en-US" sz="2200" dirty="0" smtClean="0">
                <a:latin typeface="BernhardMod BT" panose="0207060307050A020302" pitchFamily="18" charset="0"/>
                <a:cs typeface="MV Boli" panose="02000500030200090000" pitchFamily="2" charset="0"/>
              </a:rPr>
              <a:t>Everything we think, feel, do, say believe and receive fuels us.</a:t>
            </a:r>
          </a:p>
          <a:p>
            <a:r>
              <a:rPr lang="en-US" sz="2200" dirty="0" smtClean="0">
                <a:latin typeface="BernhardMod BT" panose="0207060307050A020302" pitchFamily="18" charset="0"/>
                <a:cs typeface="MV Boli" panose="02000500030200090000" pitchFamily="2" charset="0"/>
              </a:rPr>
              <a:t>Food is just one important part of the way we give and receive energy to fuel ourselves body, mind &amp; soul.</a:t>
            </a:r>
          </a:p>
          <a:p>
            <a:r>
              <a:rPr lang="en-US" sz="2200" dirty="0" smtClean="0">
                <a:latin typeface="BernhardMod BT" panose="0207060307050A020302" pitchFamily="18" charset="0"/>
                <a:cs typeface="MV Boli" panose="02000500030200090000" pitchFamily="2" charset="0"/>
              </a:rPr>
              <a:t>Choosing live food and daily practices that link us with our own genius brain bring us a lifestyle full of vibrant energy and endless potential.</a:t>
            </a:r>
          </a:p>
          <a:p>
            <a:r>
              <a:rPr lang="en-US" sz="2200" dirty="0" smtClean="0">
                <a:latin typeface="BernhardMod BT" panose="0207060307050A020302" pitchFamily="18" charset="0"/>
                <a:cs typeface="MV Boli" panose="02000500030200090000" pitchFamily="2" charset="0"/>
              </a:rPr>
              <a:t>Feeding the Living Body &amp;</a:t>
            </a:r>
            <a:r>
              <a:rPr lang="en-US" sz="2200" dirty="0">
                <a:latin typeface="BernhardMod BT" panose="0207060307050A020302" pitchFamily="18" charset="0"/>
                <a:cs typeface="MV Boli" panose="02000500030200090000" pitchFamily="2" charset="0"/>
              </a:rPr>
              <a:t> </a:t>
            </a:r>
            <a:r>
              <a:rPr lang="en-US" sz="2200" dirty="0" smtClean="0">
                <a:latin typeface="BernhardMod BT" panose="0207060307050A020302" pitchFamily="18" charset="0"/>
                <a:cs typeface="MV Boli" panose="02000500030200090000" pitchFamily="2" charset="0"/>
              </a:rPr>
              <a:t>Soul approaches nourishing the self in a completely new and comprehensive way that unites the deepest layers of the soul with all parts of the body with practical applications as well.</a:t>
            </a:r>
          </a:p>
          <a:p>
            <a:endParaRPr lang="en-US" sz="24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52355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panose="03000500000000000000" pitchFamily="66" charset="0"/>
                <a:cs typeface="Mongolian Baiti" panose="03000500000000000000" pitchFamily="66" charset="0"/>
              </a:rPr>
              <a:t>Now is the Time!</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p:txBody>
          <a:bodyPr>
            <a:normAutofit fontScale="92500"/>
          </a:bodyPr>
          <a:lstStyle/>
          <a:p>
            <a:r>
              <a:rPr lang="en-US" sz="2400" dirty="0" smtClean="0">
                <a:latin typeface="BernhardMod BT" panose="0207060307050A020302" pitchFamily="18" charset="0"/>
                <a:cs typeface="MV Boli" panose="02000500030200090000" pitchFamily="2" charset="0"/>
              </a:rPr>
              <a:t>Americans have become increasingly interested in achieving health and maintaining longevity through natural methods.</a:t>
            </a:r>
          </a:p>
          <a:p>
            <a:r>
              <a:rPr lang="en-US" sz="2400" dirty="0" smtClean="0">
                <a:latin typeface="BernhardMod BT" panose="0207060307050A020302" pitchFamily="18" charset="0"/>
                <a:cs typeface="MV Boli" panose="02000500030200090000" pitchFamily="2" charset="0"/>
              </a:rPr>
              <a:t>Health challenges such as obesity, heart disease, cancer, diabetes and arthritis affect as many as 117 million people according to CDC estimates. </a:t>
            </a:r>
            <a:r>
              <a:rPr lang="en-US" sz="1700" dirty="0" smtClean="0">
                <a:latin typeface="BernhardMod BT" panose="0207060307050A020302" pitchFamily="18" charset="0"/>
                <a:cs typeface="MV Boli" panose="02000500030200090000" pitchFamily="2" charset="0"/>
              </a:rPr>
              <a:t>(CDC Chronic Disease Overview, 2012)</a:t>
            </a:r>
          </a:p>
          <a:p>
            <a:pPr marL="228600" lvl="1">
              <a:spcBef>
                <a:spcPts val="1000"/>
              </a:spcBef>
            </a:pPr>
            <a:r>
              <a:rPr lang="en-US" dirty="0" smtClean="0">
                <a:latin typeface="BernhardMod BT" panose="0207060307050A020302" pitchFamily="18" charset="0"/>
                <a:cs typeface="MV Boli" panose="02000500030200090000" pitchFamily="2" charset="0"/>
              </a:rPr>
              <a:t>CDC estimates also indicate that between 27.1 and 52.3 million Americans include Complimentary (Alternative) Health Approaches into their self-care regularly.</a:t>
            </a:r>
            <a:r>
              <a:rPr lang="en-US" dirty="0" smtClean="0">
                <a:latin typeface="BernhardMod BT" panose="0207060307050A020302" pitchFamily="18" charset="0"/>
              </a:rPr>
              <a:t> </a:t>
            </a:r>
            <a:r>
              <a:rPr lang="en-US" sz="1700" dirty="0" smtClean="0">
                <a:latin typeface="BernhardMod BT" panose="0207060307050A020302" pitchFamily="18" charset="0"/>
                <a:cs typeface="MV Boli" panose="02000500030200090000" pitchFamily="2" charset="0"/>
              </a:rPr>
              <a:t>(CDC NCHS Data, Number 146, April 2014)</a:t>
            </a:r>
          </a:p>
          <a:p>
            <a:pPr marL="228600" lvl="1">
              <a:spcBef>
                <a:spcPts val="1000"/>
              </a:spcBef>
            </a:pPr>
            <a:r>
              <a:rPr lang="en-US" dirty="0" smtClean="0">
                <a:latin typeface="BernhardMod BT" panose="0207060307050A020302" pitchFamily="18" charset="0"/>
                <a:cs typeface="MV Boli" panose="02000500030200090000" pitchFamily="2" charset="0"/>
              </a:rPr>
              <a:t>A Gallup poll indicated that 45% of Americans actively try to include organic foods in their diet </a:t>
            </a:r>
            <a:r>
              <a:rPr lang="en-US" sz="1700" dirty="0" smtClean="0">
                <a:latin typeface="BernhardMod BT" panose="0207060307050A020302" pitchFamily="18" charset="0"/>
                <a:cs typeface="MV Boli" panose="02000500030200090000" pitchFamily="2" charset="0"/>
              </a:rPr>
              <a:t>(Eating Organic Foods Among Various Demographics, Gallup, August, 2014)</a:t>
            </a:r>
          </a:p>
          <a:p>
            <a:r>
              <a:rPr lang="en-US" sz="2400" dirty="0" smtClean="0">
                <a:latin typeface="BernhardMod BT" panose="0207060307050A020302" pitchFamily="18" charset="0"/>
                <a:cs typeface="MV Boli" panose="02000500030200090000" pitchFamily="2" charset="0"/>
              </a:rPr>
              <a:t>Retailers like Wal-Mart and Whole Foods have developed merchandising strategies that leverage these modern realities while supporting public health.</a:t>
            </a:r>
            <a:endParaRPr lang="en-US" sz="2400" dirty="0">
              <a:latin typeface="BernhardMod BT" panose="0207060307050A020302" pitchFamily="18" charset="0"/>
              <a:cs typeface="MV Boli" panose="02000500030200090000" pitchFamily="2" charset="0"/>
            </a:endParaRPr>
          </a:p>
        </p:txBody>
      </p:sp>
    </p:spTree>
    <p:extLst>
      <p:ext uri="{BB962C8B-B14F-4D97-AF65-F5344CB8AC3E}">
        <p14:creationId xmlns:p14="http://schemas.microsoft.com/office/powerpoint/2010/main" val="1230984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panose="03000500000000000000" pitchFamily="66" charset="0"/>
                <a:cs typeface="Mongolian Baiti" panose="03000500000000000000" pitchFamily="66" charset="0"/>
              </a:rPr>
              <a:t>Rocket Fuel &amp; Super Heroes</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p:txBody>
          <a:bodyPr>
            <a:normAutofit/>
          </a:bodyPr>
          <a:lstStyle/>
          <a:p>
            <a:r>
              <a:rPr lang="en-US" sz="2200" dirty="0" smtClean="0">
                <a:latin typeface="BernhardMod BT" panose="0207060307050A020302" pitchFamily="18" charset="0"/>
                <a:cs typeface="MV Boli" panose="02000500030200090000" pitchFamily="2" charset="0"/>
              </a:rPr>
              <a:t>The evolution of humans, our environment and the planet have created opportunities for us to move beyond science into a realm of empowered vitality.</a:t>
            </a:r>
          </a:p>
          <a:p>
            <a:r>
              <a:rPr lang="en-US" sz="2200" dirty="0" smtClean="0">
                <a:latin typeface="BernhardMod BT" panose="0207060307050A020302" pitchFamily="18" charset="0"/>
                <a:cs typeface="MV Boli" panose="02000500030200090000" pitchFamily="2" charset="0"/>
              </a:rPr>
              <a:t>Super Hero and Genius Brain are states of being (multi-dimensional process stepped down to 3</a:t>
            </a:r>
            <a:r>
              <a:rPr lang="en-US" sz="2200" baseline="30000" dirty="0" smtClean="0">
                <a:latin typeface="BernhardMod BT" panose="0207060307050A020302" pitchFamily="18" charset="0"/>
                <a:cs typeface="MV Boli" panose="02000500030200090000" pitchFamily="2" charset="0"/>
              </a:rPr>
              <a:t>rd</a:t>
            </a:r>
            <a:r>
              <a:rPr lang="en-US" sz="2200" dirty="0" smtClean="0">
                <a:latin typeface="BernhardMod BT" panose="0207060307050A020302" pitchFamily="18" charset="0"/>
                <a:cs typeface="MV Boli" panose="02000500030200090000" pitchFamily="2" charset="0"/>
              </a:rPr>
              <a:t> dimensional vibration on the grounded functional linear plane) we are all capable of attaining (or remembering- almost innate just not activated in most). The most important action is to choose this path in very single perfect, precious breath and then refine our habits and practices.</a:t>
            </a:r>
          </a:p>
          <a:p>
            <a:r>
              <a:rPr lang="en-US" sz="2200" dirty="0" smtClean="0">
                <a:latin typeface="BernhardMod BT" panose="0207060307050A020302" pitchFamily="18" charset="0"/>
                <a:cs typeface="MV Boli" panose="02000500030200090000" pitchFamily="2" charset="0"/>
              </a:rPr>
              <a:t>Rocket Fuel is absolutely insisting on feeding ourselves, body and soul, with the most positive, affirming, transforming fuel possible.</a:t>
            </a:r>
          </a:p>
          <a:p>
            <a:r>
              <a:rPr lang="en-US" sz="2200" dirty="0" smtClean="0">
                <a:latin typeface="BernhardMod BT" panose="0207060307050A020302" pitchFamily="18" charset="0"/>
                <a:cs typeface="MV Boli" panose="02000500030200090000" pitchFamily="2" charset="0"/>
              </a:rPr>
              <a:t>Choosing tools, practices and fuel that expand our consciousness and life force energy brings us into harmonious relationship with all living things; Plants, Animals, and Ourselves.</a:t>
            </a:r>
          </a:p>
          <a:p>
            <a:pPr marL="0" indent="0">
              <a:buNone/>
            </a:pPr>
            <a:endParaRPr lang="en-US" sz="22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267911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panose="03000500000000000000" pitchFamily="66" charset="0"/>
                <a:cs typeface="Mongolian Baiti" panose="03000500000000000000" pitchFamily="66" charset="0"/>
              </a:rPr>
              <a:t>The Alchemy of Understanding Food</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a:xfrm>
            <a:off x="838200" y="1506828"/>
            <a:ext cx="10515600" cy="4816699"/>
          </a:xfrm>
        </p:spPr>
        <p:txBody>
          <a:bodyPr>
            <a:normAutofit/>
          </a:bodyPr>
          <a:lstStyle/>
          <a:p>
            <a:r>
              <a:rPr lang="en-US" sz="2200" dirty="0" smtClean="0">
                <a:latin typeface="BernhardMod BT" panose="0207060307050A020302" pitchFamily="18" charset="0"/>
                <a:cs typeface="MV Boli" panose="02000500030200090000" pitchFamily="2" charset="0"/>
              </a:rPr>
              <a:t>We all learn from foods we ingest. Some foods help us feel great as soon as we eat them, others might not digest easily or not mesh well with our constitutions. These are messages based upon the energy of food, and although we do not always pay attention to them, they are real!</a:t>
            </a:r>
          </a:p>
          <a:p>
            <a:r>
              <a:rPr lang="en-US" sz="2200" dirty="0" smtClean="0">
                <a:latin typeface="BernhardMod BT" panose="0207060307050A020302" pitchFamily="18" charset="0"/>
                <a:cs typeface="MV Boli" panose="02000500030200090000" pitchFamily="2" charset="0"/>
              </a:rPr>
              <a:t>Super Heroes who choose to consume Rocket Fuel listen and honor the energy messages that plants send us before and while they become fuel.</a:t>
            </a:r>
          </a:p>
          <a:p>
            <a:r>
              <a:rPr lang="en-US" sz="2200" dirty="0" smtClean="0">
                <a:latin typeface="BernhardMod BT" panose="0207060307050A020302" pitchFamily="18" charset="0"/>
                <a:cs typeface="MV Boli" panose="02000500030200090000" pitchFamily="2" charset="0"/>
              </a:rPr>
              <a:t>When we choose to embrace these messages that are gifts from the Plant kingdom, we unite body &amp; soul harmoniously and co-create vitality!</a:t>
            </a:r>
          </a:p>
          <a:p>
            <a:r>
              <a:rPr lang="en-US" sz="2200" dirty="0" smtClean="0">
                <a:latin typeface="BernhardMod BT" panose="0207060307050A020302" pitchFamily="18" charset="0"/>
                <a:cs typeface="MV Boli" panose="02000500030200090000" pitchFamily="2" charset="0"/>
              </a:rPr>
              <a:t>Our Genius Self is the part of us that lives in the present moment and readily knows our personal truth. When we are spontaneous, joyful, playful and free we are most connected to our Genius Self. Who wouldn’t want to live life in this way? We all do, and resources like Feeding the Living Body &amp; Soul help us remember the path to reconnecting and blossoming with our Genius Self.</a:t>
            </a:r>
            <a:endParaRPr lang="en-US" sz="2200" dirty="0">
              <a:latin typeface="BernhardMod BT" panose="0207060307050A020302" pitchFamily="18" charset="0"/>
              <a:cs typeface="MV Boli" panose="02000500030200090000" pitchFamily="2" charset="0"/>
            </a:endParaRPr>
          </a:p>
        </p:txBody>
      </p:sp>
    </p:spTree>
    <p:extLst>
      <p:ext uri="{BB962C8B-B14F-4D97-AF65-F5344CB8AC3E}">
        <p14:creationId xmlns:p14="http://schemas.microsoft.com/office/powerpoint/2010/main" val="4008491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panose="03000500000000000000" pitchFamily="66" charset="0"/>
                <a:cs typeface="Mongolian Baiti" panose="03000500000000000000" pitchFamily="66" charset="0"/>
              </a:rPr>
              <a:t>Who We Are</a:t>
            </a:r>
            <a:endParaRPr lang="en-US" dirty="0">
              <a:latin typeface="Mongolian Baiti" panose="03000500000000000000" pitchFamily="66" charset="0"/>
              <a:cs typeface="Mongolian Baiti" panose="03000500000000000000" pitchFamily="66" charset="0"/>
            </a:endParaRPr>
          </a:p>
        </p:txBody>
      </p:sp>
      <p:sp>
        <p:nvSpPr>
          <p:cNvPr id="4" name="Content Placeholder 3"/>
          <p:cNvSpPr>
            <a:spLocks noGrp="1"/>
          </p:cNvSpPr>
          <p:nvPr>
            <p:ph sz="half" idx="1"/>
          </p:nvPr>
        </p:nvSpPr>
        <p:spPr/>
        <p:txBody>
          <a:bodyPr>
            <a:normAutofit/>
          </a:bodyPr>
          <a:lstStyle/>
          <a:p>
            <a:r>
              <a:rPr lang="en-US" sz="2400" dirty="0" smtClean="0">
                <a:latin typeface="BernhardMod BT" panose="0207060307050A020302" pitchFamily="18" charset="0"/>
                <a:cs typeface="MV Boli" panose="02000500030200090000" pitchFamily="2" charset="0"/>
              </a:rPr>
              <a:t>Marilyn &amp; Tohmas Twintreess live 100% off-the-grid in the wilderness of New Mexico .</a:t>
            </a:r>
          </a:p>
          <a:p>
            <a:r>
              <a:rPr lang="en-US" sz="2400" dirty="0" smtClean="0">
                <a:latin typeface="BernhardMod BT" panose="0207060307050A020302" pitchFamily="18" charset="0"/>
                <a:cs typeface="MV Boli" panose="02000500030200090000" pitchFamily="2" charset="0"/>
              </a:rPr>
              <a:t>They are the founders of AhhhMuse, Inc. and Elementals of Life (501c3), sponsor of the international peace project, Peace Across the Planet.</a:t>
            </a:r>
          </a:p>
        </p:txBody>
      </p:sp>
      <p:pic>
        <p:nvPicPr>
          <p:cNvPr id="6" name="Content Placeholder 5"/>
          <p:cNvPicPr>
            <a:picLocks noGrp="1" noChangeAspect="1"/>
          </p:cNvPicPr>
          <p:nvPr>
            <p:ph sz="half" idx="2"/>
          </p:nvPr>
        </p:nvPicPr>
        <p:blipFill>
          <a:blip r:embed="rId2"/>
          <a:stretch>
            <a:fillRect/>
          </a:stretch>
        </p:blipFill>
        <p:spPr>
          <a:xfrm>
            <a:off x="6172200" y="1825626"/>
            <a:ext cx="5774262" cy="3531986"/>
          </a:xfrm>
          <a:prstGeom prst="rect">
            <a:avLst/>
          </a:prstGeom>
        </p:spPr>
      </p:pic>
    </p:spTree>
    <p:extLst>
      <p:ext uri="{BB962C8B-B14F-4D97-AF65-F5344CB8AC3E}">
        <p14:creationId xmlns:p14="http://schemas.microsoft.com/office/powerpoint/2010/main" val="3144210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panose="03000500000000000000" pitchFamily="66" charset="0"/>
                <a:cs typeface="Mongolian Baiti" panose="03000500000000000000" pitchFamily="66" charset="0"/>
              </a:rPr>
              <a:t>Who We Are</a:t>
            </a:r>
            <a:endParaRPr lang="en-US" dirty="0">
              <a:latin typeface="Mongolian Baiti" panose="03000500000000000000" pitchFamily="66" charset="0"/>
              <a:cs typeface="Mongolian Baiti" panose="03000500000000000000" pitchFamily="66" charset="0"/>
            </a:endParaRPr>
          </a:p>
        </p:txBody>
      </p:sp>
      <p:sp>
        <p:nvSpPr>
          <p:cNvPr id="4" name="Content Placeholder 3"/>
          <p:cNvSpPr>
            <a:spLocks noGrp="1"/>
          </p:cNvSpPr>
          <p:nvPr>
            <p:ph sz="half" idx="1"/>
          </p:nvPr>
        </p:nvSpPr>
        <p:spPr>
          <a:xfrm>
            <a:off x="168813" y="1252025"/>
            <a:ext cx="6003388" cy="4924939"/>
          </a:xfrm>
        </p:spPr>
        <p:txBody>
          <a:bodyPr>
            <a:noAutofit/>
          </a:bodyPr>
          <a:lstStyle/>
          <a:p>
            <a:r>
              <a:rPr lang="en-US" sz="2400" dirty="0" smtClean="0">
                <a:latin typeface="BernhardMod BT" panose="0207060307050A020302" pitchFamily="18" charset="0"/>
                <a:cs typeface="MV Boli" panose="02000500030200090000" pitchFamily="2" charset="0"/>
              </a:rPr>
              <a:t>The Twintreess:</a:t>
            </a:r>
          </a:p>
          <a:p>
            <a:pPr lvl="1"/>
            <a:r>
              <a:rPr lang="en-US" dirty="0" smtClean="0">
                <a:latin typeface="BernhardMod BT" panose="0207060307050A020302" pitchFamily="18" charset="0"/>
                <a:cs typeface="MV Boli" panose="02000500030200090000" pitchFamily="2" charset="0"/>
              </a:rPr>
              <a:t>Authored and published 11 books in the US and Japan;</a:t>
            </a:r>
          </a:p>
          <a:p>
            <a:pPr lvl="1"/>
            <a:r>
              <a:rPr lang="en-US" dirty="0" smtClean="0">
                <a:latin typeface="BernhardMod BT" panose="0207060307050A020302" pitchFamily="18" charset="0"/>
                <a:cs typeface="MV Boli" panose="02000500030200090000" pitchFamily="2" charset="0"/>
              </a:rPr>
              <a:t>Have been the subject of decades of radio, television, internet and magazine coverage;</a:t>
            </a:r>
          </a:p>
          <a:p>
            <a:pPr lvl="1"/>
            <a:r>
              <a:rPr lang="en-US" dirty="0" smtClean="0">
                <a:latin typeface="BernhardMod BT" panose="0207060307050A020302" pitchFamily="18" charset="0"/>
                <a:cs typeface="MV Boli" panose="02000500030200090000" pitchFamily="2" charset="0"/>
              </a:rPr>
              <a:t>Lead workshops continually both in the US and internationally;</a:t>
            </a:r>
          </a:p>
          <a:p>
            <a:pPr lvl="1"/>
            <a:r>
              <a:rPr lang="en-US" dirty="0" smtClean="0">
                <a:latin typeface="BernhardMod BT" panose="0207060307050A020302" pitchFamily="18" charset="0"/>
                <a:cs typeface="MV Boli" panose="02000500030200090000" pitchFamily="2" charset="0"/>
              </a:rPr>
              <a:t>Have documented countless cases of fostering healing in humans and Animals with advanced emotional and health crises;</a:t>
            </a:r>
          </a:p>
          <a:p>
            <a:pPr lvl="1"/>
            <a:r>
              <a:rPr lang="en-US" dirty="0" smtClean="0">
                <a:latin typeface="BernhardMod BT" panose="0207060307050A020302" pitchFamily="18" charset="0"/>
                <a:cs typeface="MV Boli" panose="02000500030200090000" pitchFamily="2" charset="0"/>
              </a:rPr>
              <a:t>Offer diverse  and inventive listening tools and resources to support the broadest range of needs.</a:t>
            </a:r>
          </a:p>
          <a:p>
            <a:endParaRPr lang="en-US" sz="2400" dirty="0" smtClean="0">
              <a:latin typeface="MV Boli" panose="02000500030200090000" pitchFamily="2" charset="0"/>
              <a:cs typeface="MV Boli" panose="02000500030200090000" pitchFamily="2" charset="0"/>
            </a:endParaRPr>
          </a:p>
        </p:txBody>
      </p:sp>
      <p:pic>
        <p:nvPicPr>
          <p:cNvPr id="6" name="Content Placeholder 5"/>
          <p:cNvPicPr>
            <a:picLocks noGrp="1" noChangeAspect="1"/>
          </p:cNvPicPr>
          <p:nvPr>
            <p:ph sz="half" idx="2"/>
          </p:nvPr>
        </p:nvPicPr>
        <p:blipFill>
          <a:blip r:embed="rId2"/>
          <a:stretch>
            <a:fillRect/>
          </a:stretch>
        </p:blipFill>
        <p:spPr>
          <a:xfrm>
            <a:off x="6027313" y="1825626"/>
            <a:ext cx="5919149" cy="3609260"/>
          </a:xfrm>
          <a:prstGeom prst="rect">
            <a:avLst/>
          </a:prstGeom>
        </p:spPr>
      </p:pic>
    </p:spTree>
    <p:extLst>
      <p:ext uri="{BB962C8B-B14F-4D97-AF65-F5344CB8AC3E}">
        <p14:creationId xmlns:p14="http://schemas.microsoft.com/office/powerpoint/2010/main" val="2059001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panose="03000500000000000000" pitchFamily="66" charset="0"/>
                <a:cs typeface="Mongolian Baiti" panose="03000500000000000000" pitchFamily="66" charset="0"/>
              </a:rPr>
              <a:t>Messages of Compassion as a Path to Vitality</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p:txBody>
          <a:bodyPr>
            <a:normAutofit/>
          </a:bodyPr>
          <a:lstStyle/>
          <a:p>
            <a:r>
              <a:rPr lang="en-US" sz="2200" dirty="0" smtClean="0">
                <a:latin typeface="BernhardMod BT" panose="0207060307050A020302" pitchFamily="18" charset="0"/>
                <a:cs typeface="MV Boli" panose="02000500030200090000" pitchFamily="2" charset="0"/>
              </a:rPr>
              <a:t>Feeding the Living Body &amp; Soul: Rocket Fuel for your Super Hero &amp; Genius Self is a vehicle for bringing the gifts of tools, practices and messages from the Plant kingdom in a beautiful and digestible format for every willing reader.</a:t>
            </a:r>
          </a:p>
          <a:p>
            <a:r>
              <a:rPr lang="en-US" sz="2200" dirty="0" smtClean="0">
                <a:latin typeface="BernhardMod BT" panose="0207060307050A020302" pitchFamily="18" charset="0"/>
                <a:cs typeface="MV Boli" panose="02000500030200090000" pitchFamily="2" charset="0"/>
              </a:rPr>
              <a:t>The messages and personal experiences included in the book inspire readers to re-evaluate their relationships with themselves, their food and the world around them.</a:t>
            </a:r>
          </a:p>
          <a:p>
            <a:r>
              <a:rPr lang="en-US" sz="2200" dirty="0" smtClean="0">
                <a:latin typeface="BernhardMod BT" panose="0207060307050A020302" pitchFamily="18" charset="0"/>
                <a:cs typeface="MV Boli" panose="02000500030200090000" pitchFamily="2" charset="0"/>
              </a:rPr>
              <a:t>Whether changes result quickly or over time, the messages in Feeding the Living Body &amp; Soul bring compassion and presence into every aspect of life. All that has to occur is to choose!</a:t>
            </a:r>
            <a:endParaRPr lang="en-US" sz="2200" dirty="0">
              <a:latin typeface="BernhardMod BT" panose="0207060307050A020302" pitchFamily="18" charset="0"/>
              <a:cs typeface="MV Boli" panose="02000500030200090000" pitchFamily="2" charset="0"/>
            </a:endParaRPr>
          </a:p>
        </p:txBody>
      </p:sp>
    </p:spTree>
    <p:extLst>
      <p:ext uri="{BB962C8B-B14F-4D97-AF65-F5344CB8AC3E}">
        <p14:creationId xmlns:p14="http://schemas.microsoft.com/office/powerpoint/2010/main" val="653420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Mongolian Baiti" panose="03000500000000000000" pitchFamily="66" charset="0"/>
                <a:cs typeface="Mongolian Baiti" panose="03000500000000000000" pitchFamily="66" charset="0"/>
              </a:rPr>
              <a:t>In Closing…</a:t>
            </a:r>
            <a:endParaRPr lang="en-US" dirty="0">
              <a:latin typeface="Mongolian Baiti" panose="03000500000000000000" pitchFamily="66" charset="0"/>
              <a:cs typeface="Mongolian Baiti" panose="03000500000000000000" pitchFamily="66" charset="0"/>
            </a:endParaRPr>
          </a:p>
        </p:txBody>
      </p:sp>
      <p:sp>
        <p:nvSpPr>
          <p:cNvPr id="3" name="Content Placeholder 2"/>
          <p:cNvSpPr>
            <a:spLocks noGrp="1"/>
          </p:cNvSpPr>
          <p:nvPr>
            <p:ph idx="1"/>
          </p:nvPr>
        </p:nvSpPr>
        <p:spPr/>
        <p:txBody>
          <a:bodyPr>
            <a:normAutofit/>
          </a:bodyPr>
          <a:lstStyle/>
          <a:p>
            <a:r>
              <a:rPr lang="en-US" sz="2200" dirty="0" smtClean="0">
                <a:latin typeface="BernhardMod BT" panose="0207060307050A020302" pitchFamily="18" charset="0"/>
                <a:cs typeface="MV Boli" panose="02000500030200090000" pitchFamily="2" charset="0"/>
              </a:rPr>
              <a:t>Feeding the Living Body &amp; Soul: Rocket Fuel for your Super Hero &amp; Genius Self is already helping people with chronic disease and those seeking an improved quality of life.</a:t>
            </a:r>
          </a:p>
          <a:p>
            <a:r>
              <a:rPr lang="en-US" sz="2200" dirty="0" smtClean="0">
                <a:latin typeface="BernhardMod BT" panose="0207060307050A020302" pitchFamily="18" charset="0"/>
                <a:cs typeface="MV Boli" panose="02000500030200090000" pitchFamily="2" charset="0"/>
              </a:rPr>
              <a:t>The time is now, to bring Feeding the Living Body </a:t>
            </a:r>
            <a:r>
              <a:rPr lang="en-US" sz="2200" smtClean="0">
                <a:latin typeface="BernhardMod BT" panose="0207060307050A020302" pitchFamily="18" charset="0"/>
                <a:cs typeface="MV Boli" panose="02000500030200090000" pitchFamily="2" charset="0"/>
              </a:rPr>
              <a:t>&amp; Soul: </a:t>
            </a:r>
            <a:r>
              <a:rPr lang="en-US" sz="2200" dirty="0" smtClean="0">
                <a:latin typeface="BernhardMod BT" panose="0207060307050A020302" pitchFamily="18" charset="0"/>
                <a:cs typeface="MV Boli" panose="02000500030200090000" pitchFamily="2" charset="0"/>
              </a:rPr>
              <a:t>Rocket Fuel for your Super Hero &amp; Genius Self to an even broader segment of the population to support healing and vitality for all.</a:t>
            </a:r>
            <a:endParaRPr lang="en-US" sz="2200" dirty="0">
              <a:latin typeface="BernhardMod BT" panose="0207060307050A020302" pitchFamily="18" charset="0"/>
            </a:endParaRPr>
          </a:p>
        </p:txBody>
      </p:sp>
    </p:spTree>
    <p:extLst>
      <p:ext uri="{BB962C8B-B14F-4D97-AF65-F5344CB8AC3E}">
        <p14:creationId xmlns:p14="http://schemas.microsoft.com/office/powerpoint/2010/main" val="3593852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906</Words>
  <Application>Microsoft Office PowerPoint</Application>
  <PresentationFormat>Custom</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Feeding the Living  Body &amp; Soul:</vt:lpstr>
      <vt:lpstr>A Revolutionary Guide to Supporting Ourselves</vt:lpstr>
      <vt:lpstr>Now is the Time!</vt:lpstr>
      <vt:lpstr>Rocket Fuel &amp; Super Heroes</vt:lpstr>
      <vt:lpstr>The Alchemy of Understanding Food</vt:lpstr>
      <vt:lpstr>Who We Are</vt:lpstr>
      <vt:lpstr>Who We Are</vt:lpstr>
      <vt:lpstr>Messages of Compassion as a Path to Vitality</vt:lpstr>
      <vt:lpstr>In Closing…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Feeding the Living  Body &amp; Soul</dc:title>
  <dc:creator>Dove Crawford</dc:creator>
  <cp:lastModifiedBy>parallel tohmas</cp:lastModifiedBy>
  <cp:revision>20</cp:revision>
  <dcterms:created xsi:type="dcterms:W3CDTF">2015-06-10T18:52:43Z</dcterms:created>
  <dcterms:modified xsi:type="dcterms:W3CDTF">2016-04-28T16:45:49Z</dcterms:modified>
</cp:coreProperties>
</file>